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5D53-8975-48C0-B059-67CCAA2F5D8A}" type="datetimeFigureOut">
              <a:rPr lang="nl-NL" smtClean="0"/>
              <a:t>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90BE-B229-474E-9CCF-D6886D15FD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53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5D53-8975-48C0-B059-67CCAA2F5D8A}" type="datetimeFigureOut">
              <a:rPr lang="nl-NL" smtClean="0"/>
              <a:t>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90BE-B229-474E-9CCF-D6886D15FD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25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5D53-8975-48C0-B059-67CCAA2F5D8A}" type="datetimeFigureOut">
              <a:rPr lang="nl-NL" smtClean="0"/>
              <a:t>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90BE-B229-474E-9CCF-D6886D15FD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679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5D53-8975-48C0-B059-67CCAA2F5D8A}" type="datetimeFigureOut">
              <a:rPr lang="nl-NL" smtClean="0"/>
              <a:t>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90BE-B229-474E-9CCF-D6886D15FD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417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5D53-8975-48C0-B059-67CCAA2F5D8A}" type="datetimeFigureOut">
              <a:rPr lang="nl-NL" smtClean="0"/>
              <a:t>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90BE-B229-474E-9CCF-D6886D15FD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01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5D53-8975-48C0-B059-67CCAA2F5D8A}" type="datetimeFigureOut">
              <a:rPr lang="nl-NL" smtClean="0"/>
              <a:t>9-3-2017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90BE-B229-474E-9CCF-D6886D15FD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35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5D53-8975-48C0-B059-67CCAA2F5D8A}" type="datetimeFigureOut">
              <a:rPr lang="nl-NL" smtClean="0"/>
              <a:t>9-3-2017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90BE-B229-474E-9CCF-D6886D15FD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86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5D53-8975-48C0-B059-67CCAA2F5D8A}" type="datetimeFigureOut">
              <a:rPr lang="nl-NL" smtClean="0"/>
              <a:t>9-3-2017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90BE-B229-474E-9CCF-D6886D15FD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87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5D53-8975-48C0-B059-67CCAA2F5D8A}" type="datetimeFigureOut">
              <a:rPr lang="nl-NL" smtClean="0"/>
              <a:t>9-3-2017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90BE-B229-474E-9CCF-D6886D15FD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36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5D53-8975-48C0-B059-67CCAA2F5D8A}" type="datetimeFigureOut">
              <a:rPr lang="nl-NL" smtClean="0"/>
              <a:t>9-3-2017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90BE-B229-474E-9CCF-D6886D15FD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225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5D53-8975-48C0-B059-67CCAA2F5D8A}" type="datetimeFigureOut">
              <a:rPr lang="nl-NL" smtClean="0"/>
              <a:t>9-3-2017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90BE-B229-474E-9CCF-D6886D15FD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935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85D53-8975-48C0-B059-67CCAA2F5D8A}" type="datetimeFigureOut">
              <a:rPr lang="nl-NL" smtClean="0"/>
              <a:t>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490BE-B229-474E-9CCF-D6886D15FD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57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Rechtsstaat paragraaf 4: Strafrecht, de rechter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667" y="1880316"/>
            <a:ext cx="5308645" cy="484245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7312" y="1880316"/>
            <a:ext cx="4700789" cy="484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76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Gerechtelijke instanties in Nederland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1821" y="1825625"/>
            <a:ext cx="12531142" cy="4351338"/>
          </a:xfrm>
        </p:spPr>
        <p:txBody>
          <a:bodyPr>
            <a:normAutofit/>
          </a:bodyPr>
          <a:lstStyle/>
          <a:p>
            <a:r>
              <a:rPr lang="nl-NL" dirty="0" smtClean="0"/>
              <a:t>De politierechter (1 rechter) : overtreding en lichtere en simpele misdrijven</a:t>
            </a:r>
          </a:p>
          <a:p>
            <a:endParaRPr lang="nl-NL" dirty="0" smtClean="0"/>
          </a:p>
          <a:p>
            <a:r>
              <a:rPr lang="nl-NL" dirty="0" smtClean="0"/>
              <a:t>De meervoudige kamer (drie rechters): ernstige en meer ingewikkelde misdrijven</a:t>
            </a:r>
          </a:p>
          <a:p>
            <a:endParaRPr lang="nl-NL" dirty="0" smtClean="0"/>
          </a:p>
          <a:p>
            <a:r>
              <a:rPr lang="nl-NL" dirty="0" smtClean="0"/>
              <a:t>Het Gerechtshof: hoger beroep van uitspraak van de politierechter of de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</a:t>
            </a:r>
            <a:r>
              <a:rPr lang="nl-NL" dirty="0" smtClean="0"/>
              <a:t>meervoudige kamer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Hoge Raad (3 of 5 raadsheren): cassatiezaken afkomstig van het Gerechtshof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6215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Weetjes: </a:t>
            </a:r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dirty="0" smtClean="0"/>
          </a:p>
          <a:p>
            <a:pPr eaLnBrk="1" hangingPunct="1"/>
            <a:r>
              <a:rPr lang="nl-NL" sz="1600" dirty="0"/>
              <a:t>Ook het OM kan in beroep tegen een uitspraak van de kantonrechter, de politierechter of de meervoudige kamer;</a:t>
            </a:r>
          </a:p>
          <a:p>
            <a:pPr marL="0" indent="0" eaLnBrk="1" hangingPunct="1">
              <a:buNone/>
            </a:pPr>
            <a:endParaRPr lang="nl-NL" sz="1600" dirty="0"/>
          </a:p>
          <a:p>
            <a:pPr eaLnBrk="1" hangingPunct="1"/>
            <a:r>
              <a:rPr lang="nl-NL" sz="1600" dirty="0"/>
              <a:t>Bij hoger beroep wordt altijd de hele rechtszaak overgedaan!</a:t>
            </a:r>
          </a:p>
          <a:p>
            <a:pPr eaLnBrk="1" hangingPunct="1"/>
            <a:endParaRPr lang="nl-NL" sz="1600" dirty="0"/>
          </a:p>
          <a:p>
            <a:pPr eaLnBrk="1" hangingPunct="1"/>
            <a:r>
              <a:rPr lang="nl-NL" sz="1600" dirty="0"/>
              <a:t>Bij cassatie voert de Hoge Raad geen nieuw onderzoek meer uit, maar kijkt zij alleen of het recht goed is toegepast. </a:t>
            </a:r>
          </a:p>
          <a:p>
            <a:pPr eaLnBrk="1" hangingPunct="1"/>
            <a:endParaRPr lang="nl-NL" sz="1600" dirty="0"/>
          </a:p>
          <a:p>
            <a:pPr eaLnBrk="1" hangingPunct="1"/>
            <a:r>
              <a:rPr lang="nl-NL" sz="1600" dirty="0"/>
              <a:t>Is het recht goed toegepast, dan blijft de uitspraak van het Gerechtshof geldig.</a:t>
            </a:r>
          </a:p>
          <a:p>
            <a:pPr eaLnBrk="1" hangingPunct="1">
              <a:buFontTx/>
              <a:buNone/>
            </a:pPr>
            <a:r>
              <a:rPr lang="nl-NL" sz="1600" dirty="0"/>
              <a:t>      Concludeert de Hoge Raad dat het recht niet goed is toegepast, dan wordt de zaak verwezen naar een </a:t>
            </a:r>
            <a:r>
              <a:rPr lang="nl-NL" sz="1600" b="1" dirty="0"/>
              <a:t>ander</a:t>
            </a:r>
            <a:r>
              <a:rPr lang="nl-NL" sz="1600" dirty="0"/>
              <a:t> Gerechtshof dat de zaak opnieuw behandelt. </a:t>
            </a:r>
          </a:p>
          <a:p>
            <a:pPr eaLnBrk="1" hangingPunct="1"/>
            <a:endParaRPr lang="nl-NL" sz="1600" dirty="0"/>
          </a:p>
          <a:p>
            <a:pPr eaLnBrk="1" hangingPunct="1"/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4473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 tijdens de rechtszaak/ rechtszitting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1152031" cy="4351338"/>
          </a:xfrm>
        </p:spPr>
        <p:txBody>
          <a:bodyPr/>
          <a:lstStyle/>
          <a:p>
            <a:pPr marL="457200" indent="-457200">
              <a:buFontTx/>
              <a:buAutoNum type="arabicPeriod"/>
              <a:defRPr/>
            </a:pPr>
            <a:r>
              <a:rPr lang="nl-NL" dirty="0" smtClean="0"/>
              <a:t>Opening                                   </a:t>
            </a:r>
            <a:r>
              <a:rPr lang="nl-NL" sz="2000" dirty="0" smtClean="0"/>
              <a:t>(Rechter)</a:t>
            </a:r>
            <a:endParaRPr lang="nl-NL" sz="2000" dirty="0"/>
          </a:p>
          <a:p>
            <a:pPr marL="457200" indent="-457200">
              <a:buFontTx/>
              <a:buAutoNum type="arabicPeriod"/>
              <a:defRPr/>
            </a:pPr>
            <a:r>
              <a:rPr lang="nl-NL" dirty="0" smtClean="0"/>
              <a:t>Aanklacht/ Tenlastelegging   </a:t>
            </a:r>
            <a:r>
              <a:rPr lang="nl-NL" sz="2000" dirty="0" smtClean="0"/>
              <a:t>(Officier van justitie)</a:t>
            </a:r>
            <a:endParaRPr lang="nl-NL" sz="2000" dirty="0"/>
          </a:p>
          <a:p>
            <a:pPr marL="457200" indent="-457200">
              <a:buFontTx/>
              <a:buAutoNum type="arabicPeriod"/>
              <a:defRPr/>
            </a:pPr>
            <a:r>
              <a:rPr lang="nl-NL" dirty="0" smtClean="0"/>
              <a:t>Onderzoek                               </a:t>
            </a:r>
            <a:r>
              <a:rPr lang="nl-NL" sz="2000" dirty="0" smtClean="0"/>
              <a:t>(Rechter + officier van justitie, advocaat, verdachte, getuigen)</a:t>
            </a:r>
            <a:endParaRPr lang="nl-NL" sz="2000" dirty="0"/>
          </a:p>
          <a:p>
            <a:pPr marL="0" indent="0">
              <a:buNone/>
              <a:defRPr/>
            </a:pPr>
            <a:r>
              <a:rPr lang="nl-NL" dirty="0" smtClean="0"/>
              <a:t>4.  Requisitoir                               </a:t>
            </a:r>
            <a:r>
              <a:rPr lang="nl-NL" sz="2000" dirty="0" smtClean="0"/>
              <a:t> (Officier van justitie)</a:t>
            </a:r>
            <a:r>
              <a:rPr lang="nl-NL" dirty="0" smtClean="0"/>
              <a:t>                             </a:t>
            </a:r>
            <a:endParaRPr lang="nl-NL" dirty="0"/>
          </a:p>
          <a:p>
            <a:pPr marL="0" indent="0">
              <a:buNone/>
              <a:defRPr/>
            </a:pPr>
            <a:r>
              <a:rPr lang="nl-NL" dirty="0" smtClean="0"/>
              <a:t>5.  Pleidooi                                    </a:t>
            </a:r>
            <a:r>
              <a:rPr lang="nl-NL" sz="2000" dirty="0" smtClean="0"/>
              <a:t>(Advocaat)</a:t>
            </a:r>
          </a:p>
          <a:p>
            <a:pPr marL="0" indent="0">
              <a:buNone/>
              <a:defRPr/>
            </a:pPr>
            <a:r>
              <a:rPr lang="nl-NL" dirty="0" smtClean="0"/>
              <a:t>6.  Laatste woord                         </a:t>
            </a:r>
            <a:r>
              <a:rPr lang="nl-NL" sz="2000" dirty="0" smtClean="0"/>
              <a:t>(Verdachte)</a:t>
            </a:r>
            <a:endParaRPr lang="nl-NL" dirty="0"/>
          </a:p>
          <a:p>
            <a:pPr marL="0" indent="0">
              <a:buNone/>
              <a:defRPr/>
            </a:pPr>
            <a:r>
              <a:rPr lang="nl-NL" dirty="0" smtClean="0"/>
              <a:t>7.  Vonnis                                      </a:t>
            </a:r>
            <a:r>
              <a:rPr lang="nl-NL" sz="2000" dirty="0" smtClean="0"/>
              <a:t>(Rechter (s) 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852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sz="2000" b="1" dirty="0"/>
              <a:t>Strafmaat: </a:t>
            </a:r>
          </a:p>
          <a:p>
            <a:pPr>
              <a:buNone/>
            </a:pPr>
            <a:r>
              <a:rPr lang="nl-NL" sz="2000" dirty="0"/>
              <a:t>“de soort straf en de hoogte van de straf”. </a:t>
            </a:r>
          </a:p>
          <a:p>
            <a:pPr>
              <a:buNone/>
            </a:pPr>
            <a:endParaRPr lang="nl-NL" sz="2000" dirty="0"/>
          </a:p>
          <a:p>
            <a:pPr>
              <a:buNone/>
            </a:pPr>
            <a:r>
              <a:rPr lang="nl-NL" sz="2000" b="1" dirty="0"/>
              <a:t>Wetboek van Strafrecht: </a:t>
            </a:r>
          </a:p>
          <a:p>
            <a:pPr>
              <a:buNone/>
            </a:pPr>
            <a:r>
              <a:rPr lang="nl-NL" sz="2000" dirty="0"/>
              <a:t>“Wetboek waarin voor elk strafbaar feit een maximumstraf is vastgelegd”. </a:t>
            </a:r>
          </a:p>
          <a:p>
            <a:pPr>
              <a:buNone/>
            </a:pPr>
            <a:endParaRPr lang="nl-NL" sz="2000" dirty="0"/>
          </a:p>
          <a:p>
            <a:pPr>
              <a:buNone/>
            </a:pPr>
            <a:r>
              <a:rPr lang="nl-NL" sz="2000" b="1" dirty="0"/>
              <a:t>Dadenstrafrecht / Daderstrafrecht </a:t>
            </a:r>
          </a:p>
          <a:p>
            <a:pPr>
              <a:buNone/>
            </a:pPr>
            <a:r>
              <a:rPr lang="nl-NL" sz="1800" dirty="0"/>
              <a:t>Er wordt niet alleen gekeken naar de daad (die strafbaar is gesteld), </a:t>
            </a:r>
          </a:p>
          <a:p>
            <a:pPr>
              <a:buNone/>
            </a:pPr>
            <a:r>
              <a:rPr lang="nl-NL" sz="1800" dirty="0"/>
              <a:t>m</a:t>
            </a:r>
            <a:r>
              <a:rPr lang="nl-NL" sz="1800" dirty="0"/>
              <a:t>aar ook naar de dader en de omstandigheden waaronder een delict is gepleegd. </a:t>
            </a:r>
          </a:p>
          <a:p>
            <a:pPr>
              <a:buNone/>
            </a:pPr>
            <a:endParaRPr lang="nl-NL" sz="1800" dirty="0"/>
          </a:p>
          <a:p>
            <a:pPr>
              <a:buNone/>
            </a:pPr>
            <a:r>
              <a:rPr lang="nl-NL" sz="1800" dirty="0"/>
              <a:t>Niet alleen de omstandigheden zijn van belang voor de </a:t>
            </a:r>
            <a:r>
              <a:rPr lang="nl-NL" sz="1800" dirty="0" smtClean="0"/>
              <a:t>strafmaat.</a:t>
            </a:r>
            <a:endParaRPr lang="nl-NL" sz="1800" dirty="0"/>
          </a:p>
          <a:p>
            <a:pPr>
              <a:buNone/>
            </a:pPr>
            <a:r>
              <a:rPr lang="nl-NL" sz="1800" dirty="0"/>
              <a:t>Er wordt ook gekeken of er sprake is van </a:t>
            </a:r>
            <a:r>
              <a:rPr lang="nl-NL" sz="1800" dirty="0" err="1" smtClean="0"/>
              <a:t>recidivisme</a:t>
            </a:r>
            <a:r>
              <a:rPr lang="nl-NL" sz="1800" dirty="0" smtClean="0"/>
              <a:t> (herhaling). 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577679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straffen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NL" sz="4100" dirty="0"/>
              <a:t>Hoofdstraffen</a:t>
            </a:r>
          </a:p>
          <a:p>
            <a:pPr>
              <a:buNone/>
            </a:pPr>
            <a:r>
              <a:rPr lang="nl-NL" sz="1800" dirty="0"/>
              <a:t>       - </a:t>
            </a:r>
            <a:r>
              <a:rPr lang="nl-NL" sz="1800" dirty="0" smtClean="0"/>
              <a:t>     </a:t>
            </a:r>
            <a:r>
              <a:rPr lang="nl-NL" sz="2900" dirty="0" smtClean="0"/>
              <a:t>Geldboete</a:t>
            </a:r>
            <a:endParaRPr lang="nl-NL" sz="2900" dirty="0"/>
          </a:p>
          <a:p>
            <a:pPr>
              <a:buNone/>
            </a:pPr>
            <a:r>
              <a:rPr lang="nl-NL" sz="2900" dirty="0"/>
              <a:t> </a:t>
            </a:r>
            <a:r>
              <a:rPr lang="nl-NL" sz="2900" dirty="0"/>
              <a:t>      - Taakstraffen</a:t>
            </a:r>
          </a:p>
          <a:p>
            <a:pPr>
              <a:buNone/>
            </a:pPr>
            <a:r>
              <a:rPr lang="nl-NL" sz="2900" dirty="0"/>
              <a:t> </a:t>
            </a:r>
            <a:r>
              <a:rPr lang="nl-NL" sz="2900" dirty="0"/>
              <a:t>      - Hechtenis  (voor overtredingen)</a:t>
            </a:r>
          </a:p>
          <a:p>
            <a:pPr>
              <a:buNone/>
            </a:pPr>
            <a:r>
              <a:rPr lang="nl-NL" sz="2900" dirty="0"/>
              <a:t> </a:t>
            </a:r>
            <a:r>
              <a:rPr lang="nl-NL" sz="2900" dirty="0"/>
              <a:t>      -  Gevangenisstraf (voor misdrijven)</a:t>
            </a:r>
          </a:p>
          <a:p>
            <a:pPr>
              <a:buNone/>
            </a:pPr>
            <a:endParaRPr lang="nl-NL" sz="1800" dirty="0"/>
          </a:p>
          <a:p>
            <a:r>
              <a:rPr lang="nl-NL" sz="4100" dirty="0"/>
              <a:t>Bijkomende straffen</a:t>
            </a:r>
          </a:p>
          <a:p>
            <a:pPr>
              <a:buNone/>
            </a:pPr>
            <a:r>
              <a:rPr lang="nl-NL" sz="3600" dirty="0"/>
              <a:t>       Hebben een relatie tot het gepleegde delict, bv: ontzegging van de rijbevoegdheid</a:t>
            </a:r>
          </a:p>
          <a:p>
            <a:pPr>
              <a:buNone/>
            </a:pPr>
            <a:r>
              <a:rPr lang="nl-NL" sz="3600" dirty="0"/>
              <a:t> </a:t>
            </a:r>
            <a:r>
              <a:rPr lang="nl-NL" sz="3600" dirty="0"/>
              <a:t>                                                                                            </a:t>
            </a:r>
            <a:r>
              <a:rPr lang="nl-NL" sz="3600" dirty="0" smtClean="0"/>
              <a:t> ontzetting </a:t>
            </a:r>
            <a:r>
              <a:rPr lang="nl-NL" sz="3600" dirty="0"/>
              <a:t>uit het ambt</a:t>
            </a:r>
          </a:p>
          <a:p>
            <a:pPr>
              <a:buNone/>
            </a:pPr>
            <a:r>
              <a:rPr lang="nl-NL" sz="3600" dirty="0"/>
              <a:t> </a:t>
            </a:r>
            <a:r>
              <a:rPr lang="nl-NL" sz="3600" dirty="0"/>
              <a:t>                                                                      </a:t>
            </a:r>
            <a:r>
              <a:rPr lang="nl-NL" sz="3600" dirty="0" smtClean="0"/>
              <a:t>                       </a:t>
            </a:r>
            <a:r>
              <a:rPr lang="nl-NL" sz="3600" dirty="0"/>
              <a:t>ontnemen kiesrecht</a:t>
            </a:r>
          </a:p>
          <a:p>
            <a:endParaRPr lang="nl-NL" sz="2400" dirty="0"/>
          </a:p>
          <a:p>
            <a:r>
              <a:rPr lang="nl-NL" sz="4600" dirty="0"/>
              <a:t>Maatregelen </a:t>
            </a:r>
          </a:p>
          <a:p>
            <a:pPr>
              <a:buNone/>
            </a:pPr>
            <a:r>
              <a:rPr lang="nl-NL" sz="3600" dirty="0"/>
              <a:t>     Bv. </a:t>
            </a:r>
            <a:r>
              <a:rPr lang="nl-NL" sz="3600" dirty="0"/>
              <a:t>TBS</a:t>
            </a:r>
            <a:r>
              <a:rPr lang="nl-NL" sz="3600" dirty="0" smtClean="0"/>
              <a:t>, onttrekking aan het verkeer, ontnemen wederrechtelijk verkregen voordeel, </a:t>
            </a:r>
          </a:p>
          <a:p>
            <a:pPr>
              <a:buNone/>
            </a:pPr>
            <a:r>
              <a:rPr lang="nl-NL" sz="3600" dirty="0"/>
              <a:t> </a:t>
            </a:r>
            <a:r>
              <a:rPr lang="nl-NL" sz="3600" dirty="0" smtClean="0"/>
              <a:t>    schadevergoeding.</a:t>
            </a:r>
            <a:endParaRPr lang="nl-NL" sz="3600" dirty="0"/>
          </a:p>
          <a:p>
            <a:pPr>
              <a:buNone/>
            </a:pPr>
            <a:endParaRPr lang="nl-NL" sz="1800" dirty="0"/>
          </a:p>
          <a:p>
            <a:pPr>
              <a:buNone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131485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straffen we?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Doel en functie van sancties:</a:t>
            </a:r>
          </a:p>
          <a:p>
            <a:endParaRPr lang="nl-NL" dirty="0" smtClean="0"/>
          </a:p>
          <a:p>
            <a:r>
              <a:rPr lang="nl-NL" sz="2000" dirty="0"/>
              <a:t>Vergelding</a:t>
            </a:r>
          </a:p>
          <a:p>
            <a:r>
              <a:rPr lang="nl-NL" sz="2000" dirty="0"/>
              <a:t>Preventie (Generale / Speciale)</a:t>
            </a:r>
          </a:p>
          <a:p>
            <a:r>
              <a:rPr lang="nl-NL" sz="2000" dirty="0"/>
              <a:t>Resocialisatie</a:t>
            </a:r>
          </a:p>
          <a:p>
            <a:r>
              <a:rPr lang="nl-NL" sz="2000" dirty="0"/>
              <a:t>Beveiliging van de samenleving</a:t>
            </a:r>
          </a:p>
          <a:p>
            <a:r>
              <a:rPr lang="nl-NL" sz="2000" dirty="0"/>
              <a:t>Handhaving van de rechtsorde</a:t>
            </a:r>
          </a:p>
          <a:p>
            <a:r>
              <a:rPr lang="nl-NL" sz="2000" dirty="0"/>
              <a:t>Genoegdoening aan het slachtoffer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6537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Rechter kijkt bij strafoplegging naar: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sz="2400" dirty="0"/>
              <a:t>Ernst van het feit</a:t>
            </a:r>
          </a:p>
          <a:p>
            <a:r>
              <a:rPr lang="nl-NL" sz="2400" dirty="0"/>
              <a:t>Omstandigheden waarin het delict is gepleegd</a:t>
            </a:r>
          </a:p>
          <a:p>
            <a:r>
              <a:rPr lang="nl-NL" sz="2400" dirty="0"/>
              <a:t>Omstandigheden/ kenmerken van de verdachte</a:t>
            </a:r>
          </a:p>
          <a:p>
            <a:r>
              <a:rPr lang="nl-NL" sz="2400" dirty="0"/>
              <a:t>Wel/ geen sprake van </a:t>
            </a:r>
            <a:r>
              <a:rPr lang="nl-NL" sz="2400" dirty="0" err="1"/>
              <a:t>recidivisme</a:t>
            </a:r>
            <a:endParaRPr lang="nl-NL" sz="2400" dirty="0"/>
          </a:p>
          <a:p>
            <a:r>
              <a:rPr lang="nl-NL" sz="2400" dirty="0"/>
              <a:t>De kosten van verschillende </a:t>
            </a:r>
            <a:r>
              <a:rPr lang="nl-NL" sz="2400" dirty="0" smtClean="0"/>
              <a:t>sancties/ straffen voor de overheid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38839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2310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444</Words>
  <Application>Microsoft Office PowerPoint</Application>
  <PresentationFormat>Breedbeeld</PresentationFormat>
  <Paragraphs>73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Rechtsstaat paragraaf 4: Strafrecht, de rechter</vt:lpstr>
      <vt:lpstr>Gerechtelijke instanties in Nederland</vt:lpstr>
      <vt:lpstr>Weetjes: </vt:lpstr>
      <vt:lpstr>Stappen tijdens de rechtszaak/ rechtszitting</vt:lpstr>
      <vt:lpstr>PowerPoint-presentatie</vt:lpstr>
      <vt:lpstr>Soorten straffen</vt:lpstr>
      <vt:lpstr>Waarom straffen we? </vt:lpstr>
      <vt:lpstr>Rechter kijkt bij strafoplegging naar: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Rechtsstaat paragraaf 4: Strafrecht, de rechter</dc:title>
  <dc:creator>Daniel Fluitsma</dc:creator>
  <cp:lastModifiedBy>Daniel Fluitsma</cp:lastModifiedBy>
  <cp:revision>5</cp:revision>
  <dcterms:created xsi:type="dcterms:W3CDTF">2017-03-09T10:56:02Z</dcterms:created>
  <dcterms:modified xsi:type="dcterms:W3CDTF">2017-03-09T11:10:31Z</dcterms:modified>
</cp:coreProperties>
</file>