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1" r:id="rId6"/>
    <p:sldId id="262" r:id="rId7"/>
    <p:sldId id="263" r:id="rId8"/>
    <p:sldId id="264" r:id="rId9"/>
    <p:sldId id="260" r:id="rId1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85D53-8975-48C0-B059-67CCAA2F5D8A}" type="datetimeFigureOut">
              <a:rPr lang="nl-NL" smtClean="0"/>
              <a:t>9-3-2017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490BE-B229-474E-9CCF-D6886D15FDA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08532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85D53-8975-48C0-B059-67CCAA2F5D8A}" type="datetimeFigureOut">
              <a:rPr lang="nl-NL" smtClean="0"/>
              <a:t>9-3-2017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490BE-B229-474E-9CCF-D6886D15FDA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33258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85D53-8975-48C0-B059-67CCAA2F5D8A}" type="datetimeFigureOut">
              <a:rPr lang="nl-NL" smtClean="0"/>
              <a:t>9-3-2017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490BE-B229-474E-9CCF-D6886D15FDA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06792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85D53-8975-48C0-B059-67CCAA2F5D8A}" type="datetimeFigureOut">
              <a:rPr lang="nl-NL" smtClean="0"/>
              <a:t>9-3-2017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490BE-B229-474E-9CCF-D6886D15FDA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84178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85D53-8975-48C0-B059-67CCAA2F5D8A}" type="datetimeFigureOut">
              <a:rPr lang="nl-NL" smtClean="0"/>
              <a:t>9-3-2017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490BE-B229-474E-9CCF-D6886D15FDA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34013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85D53-8975-48C0-B059-67CCAA2F5D8A}" type="datetimeFigureOut">
              <a:rPr lang="nl-NL" smtClean="0"/>
              <a:t>9-3-2017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490BE-B229-474E-9CCF-D6886D15FDA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14351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85D53-8975-48C0-B059-67CCAA2F5D8A}" type="datetimeFigureOut">
              <a:rPr lang="nl-NL" smtClean="0"/>
              <a:t>9-3-2017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490BE-B229-474E-9CCF-D6886D15FDA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78862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85D53-8975-48C0-B059-67CCAA2F5D8A}" type="datetimeFigureOut">
              <a:rPr lang="nl-NL" smtClean="0"/>
              <a:t>9-3-2017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490BE-B229-474E-9CCF-D6886D15FDA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7871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85D53-8975-48C0-B059-67CCAA2F5D8A}" type="datetimeFigureOut">
              <a:rPr lang="nl-NL" smtClean="0"/>
              <a:t>9-3-2017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490BE-B229-474E-9CCF-D6886D15FDA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99366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85D53-8975-48C0-B059-67CCAA2F5D8A}" type="datetimeFigureOut">
              <a:rPr lang="nl-NL" smtClean="0"/>
              <a:t>9-3-2017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490BE-B229-474E-9CCF-D6886D15FDA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2254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85D53-8975-48C0-B059-67CCAA2F5D8A}" type="datetimeFigureOut">
              <a:rPr lang="nl-NL" smtClean="0"/>
              <a:t>9-3-2017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490BE-B229-474E-9CCF-D6886D15FDA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09350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285D53-8975-48C0-B059-67CCAA2F5D8A}" type="datetimeFigureOut">
              <a:rPr lang="nl-NL" smtClean="0"/>
              <a:t>9-3-2017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9490BE-B229-474E-9CCF-D6886D15FDA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43573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Rechtsstaat paragraaf 4: Strafrecht, de rechter</a:t>
            </a:r>
            <a:endParaRPr lang="nl-NL" dirty="0"/>
          </a:p>
        </p:txBody>
      </p:sp>
      <p:pic>
        <p:nvPicPr>
          <p:cNvPr id="6" name="Tijdelijke aanduiding voor inhoud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8667" y="1880316"/>
            <a:ext cx="5308645" cy="4842456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27312" y="1880316"/>
            <a:ext cx="4700789" cy="4842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77626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Gerechtelijke instanties in Nederland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31821" y="1825625"/>
            <a:ext cx="12531142" cy="4351338"/>
          </a:xfrm>
        </p:spPr>
        <p:txBody>
          <a:bodyPr>
            <a:normAutofit/>
          </a:bodyPr>
          <a:lstStyle/>
          <a:p>
            <a:r>
              <a:rPr lang="nl-NL" dirty="0" smtClean="0"/>
              <a:t>De politierechter (1 rechter) : overtreding en lichtere en simpele misdrijven</a:t>
            </a:r>
          </a:p>
          <a:p>
            <a:endParaRPr lang="nl-NL" dirty="0" smtClean="0"/>
          </a:p>
          <a:p>
            <a:r>
              <a:rPr lang="nl-NL" dirty="0" smtClean="0"/>
              <a:t>De meervoudige kamer (drie rechters): ernstige en meer ingewikkelde misdrijven</a:t>
            </a:r>
          </a:p>
          <a:p>
            <a:endParaRPr lang="nl-NL" dirty="0" smtClean="0"/>
          </a:p>
          <a:p>
            <a:r>
              <a:rPr lang="nl-NL" dirty="0" smtClean="0"/>
              <a:t>Het Gerechtshof: hoger beroep van uitspraak van de politierechter of de </a:t>
            </a:r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                                </a:t>
            </a:r>
            <a:r>
              <a:rPr lang="nl-NL" dirty="0" smtClean="0"/>
              <a:t>meervoudige kamer</a:t>
            </a:r>
          </a:p>
          <a:p>
            <a:pPr>
              <a:buNone/>
            </a:pPr>
            <a:endParaRPr lang="nl-NL" dirty="0" smtClean="0"/>
          </a:p>
          <a:p>
            <a:r>
              <a:rPr lang="nl-NL" dirty="0" smtClean="0"/>
              <a:t>Hoge Raad (3 of 5 raadsheren): cassatiezaken afkomstig van het Gerechtshof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062153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smtClean="0"/>
              <a:t>Weetjes: </a:t>
            </a:r>
          </a:p>
        </p:txBody>
      </p:sp>
      <p:sp>
        <p:nvSpPr>
          <p:cNvPr id="1536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nl-NL" dirty="0" smtClean="0"/>
          </a:p>
          <a:p>
            <a:pPr eaLnBrk="1" hangingPunct="1"/>
            <a:r>
              <a:rPr lang="nl-NL" sz="1600" dirty="0"/>
              <a:t>Ook het OM kan in beroep tegen een uitspraak van de kantonrechter, de politierechter of de meervoudige kamer;</a:t>
            </a:r>
          </a:p>
          <a:p>
            <a:pPr marL="0" indent="0" eaLnBrk="1" hangingPunct="1">
              <a:buNone/>
            </a:pPr>
            <a:endParaRPr lang="nl-NL" sz="1600" dirty="0"/>
          </a:p>
          <a:p>
            <a:pPr eaLnBrk="1" hangingPunct="1"/>
            <a:r>
              <a:rPr lang="nl-NL" sz="1600" dirty="0"/>
              <a:t>Bij hoger beroep wordt altijd de hele rechtszaak overgedaan!</a:t>
            </a:r>
          </a:p>
          <a:p>
            <a:pPr eaLnBrk="1" hangingPunct="1"/>
            <a:endParaRPr lang="nl-NL" sz="1600" dirty="0"/>
          </a:p>
          <a:p>
            <a:pPr eaLnBrk="1" hangingPunct="1"/>
            <a:r>
              <a:rPr lang="nl-NL" sz="1600" dirty="0"/>
              <a:t>Bij cassatie voert de Hoge Raad geen nieuw onderzoek meer uit, maar kijkt zij alleen of het recht goed is toegepast. </a:t>
            </a:r>
          </a:p>
          <a:p>
            <a:pPr eaLnBrk="1" hangingPunct="1"/>
            <a:endParaRPr lang="nl-NL" sz="1600" dirty="0"/>
          </a:p>
          <a:p>
            <a:pPr eaLnBrk="1" hangingPunct="1"/>
            <a:r>
              <a:rPr lang="nl-NL" sz="1600" dirty="0"/>
              <a:t>Is het recht goed toegepast, dan blijft de uitspraak van het Gerechtshof geldig.</a:t>
            </a:r>
          </a:p>
          <a:p>
            <a:pPr eaLnBrk="1" hangingPunct="1">
              <a:buFontTx/>
              <a:buNone/>
            </a:pPr>
            <a:r>
              <a:rPr lang="nl-NL" sz="1600" dirty="0"/>
              <a:t>      Concludeert de Hoge Raad dat het recht niet goed is toegepast, dan wordt de zaak verwezen naar een </a:t>
            </a:r>
            <a:r>
              <a:rPr lang="nl-NL" sz="1600" b="1" dirty="0"/>
              <a:t>ander</a:t>
            </a:r>
            <a:r>
              <a:rPr lang="nl-NL" sz="1600" dirty="0"/>
              <a:t> Gerechtshof dat de zaak opnieuw behandelt. </a:t>
            </a:r>
          </a:p>
          <a:p>
            <a:pPr eaLnBrk="1" hangingPunct="1"/>
            <a:endParaRPr lang="nl-NL" sz="1600" dirty="0"/>
          </a:p>
          <a:p>
            <a:pPr eaLnBrk="1" hangingPunct="1"/>
            <a:endParaRPr lang="nl-NL" sz="1600" dirty="0"/>
          </a:p>
        </p:txBody>
      </p:sp>
    </p:spTree>
    <p:extLst>
      <p:ext uri="{BB962C8B-B14F-4D97-AF65-F5344CB8AC3E}">
        <p14:creationId xmlns:p14="http://schemas.microsoft.com/office/powerpoint/2010/main" val="1447329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Stappen tijdens de rechtszaak/ rechtszitting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199" y="1825625"/>
            <a:ext cx="11152031" cy="4351338"/>
          </a:xfrm>
        </p:spPr>
        <p:txBody>
          <a:bodyPr/>
          <a:lstStyle/>
          <a:p>
            <a:pPr marL="457200" indent="-457200">
              <a:buFontTx/>
              <a:buAutoNum type="arabicPeriod"/>
              <a:defRPr/>
            </a:pPr>
            <a:r>
              <a:rPr lang="nl-NL" dirty="0" smtClean="0"/>
              <a:t>Opening                                   </a:t>
            </a:r>
            <a:r>
              <a:rPr lang="nl-NL" sz="2000" dirty="0" smtClean="0"/>
              <a:t>(Rechter)</a:t>
            </a:r>
            <a:endParaRPr lang="nl-NL" sz="2000" dirty="0"/>
          </a:p>
          <a:p>
            <a:pPr marL="457200" indent="-457200">
              <a:buFontTx/>
              <a:buAutoNum type="arabicPeriod"/>
              <a:defRPr/>
            </a:pPr>
            <a:r>
              <a:rPr lang="nl-NL" dirty="0" smtClean="0"/>
              <a:t>Aanklacht/ Tenlastelegging   </a:t>
            </a:r>
            <a:r>
              <a:rPr lang="nl-NL" sz="2000" dirty="0" smtClean="0"/>
              <a:t>(Officier van justitie)</a:t>
            </a:r>
            <a:endParaRPr lang="nl-NL" sz="2000" dirty="0"/>
          </a:p>
          <a:p>
            <a:pPr marL="457200" indent="-457200">
              <a:buFontTx/>
              <a:buAutoNum type="arabicPeriod"/>
              <a:defRPr/>
            </a:pPr>
            <a:r>
              <a:rPr lang="nl-NL" dirty="0" smtClean="0"/>
              <a:t>Onderzoek                               </a:t>
            </a:r>
            <a:r>
              <a:rPr lang="nl-NL" sz="2000" dirty="0" smtClean="0"/>
              <a:t>(Rechter + officier van justitie, advocaat, verdachte, getuigen)</a:t>
            </a:r>
            <a:endParaRPr lang="nl-NL" sz="2000" dirty="0"/>
          </a:p>
          <a:p>
            <a:pPr marL="0" indent="0">
              <a:buNone/>
              <a:defRPr/>
            </a:pPr>
            <a:r>
              <a:rPr lang="nl-NL" dirty="0" smtClean="0"/>
              <a:t>4.  Requisitoir                               </a:t>
            </a:r>
            <a:r>
              <a:rPr lang="nl-NL" sz="2000" dirty="0" smtClean="0"/>
              <a:t> (Officier van justitie)</a:t>
            </a:r>
            <a:r>
              <a:rPr lang="nl-NL" dirty="0" smtClean="0"/>
              <a:t>                             </a:t>
            </a:r>
            <a:endParaRPr lang="nl-NL" dirty="0"/>
          </a:p>
          <a:p>
            <a:pPr marL="0" indent="0">
              <a:buNone/>
              <a:defRPr/>
            </a:pPr>
            <a:r>
              <a:rPr lang="nl-NL" dirty="0" smtClean="0"/>
              <a:t>5.  Pleidooi                                    </a:t>
            </a:r>
            <a:r>
              <a:rPr lang="nl-NL" sz="2000" dirty="0" smtClean="0"/>
              <a:t>(Advocaat)</a:t>
            </a:r>
          </a:p>
          <a:p>
            <a:pPr marL="0" indent="0">
              <a:buNone/>
              <a:defRPr/>
            </a:pPr>
            <a:r>
              <a:rPr lang="nl-NL" dirty="0" smtClean="0"/>
              <a:t>6.  Laatste woord                         </a:t>
            </a:r>
            <a:r>
              <a:rPr lang="nl-NL" sz="2000" dirty="0" smtClean="0"/>
              <a:t>(Verdachte)</a:t>
            </a:r>
            <a:endParaRPr lang="nl-NL" dirty="0"/>
          </a:p>
          <a:p>
            <a:pPr marL="0" indent="0">
              <a:buNone/>
              <a:defRPr/>
            </a:pPr>
            <a:r>
              <a:rPr lang="nl-NL" dirty="0" smtClean="0"/>
              <a:t>7.  Vonnis                                      </a:t>
            </a:r>
            <a:r>
              <a:rPr lang="nl-NL" sz="2000" dirty="0" smtClean="0"/>
              <a:t>(Rechter (s) )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985290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nl-NL" sz="2000" b="1" dirty="0"/>
              <a:t>Strafmaat: </a:t>
            </a:r>
          </a:p>
          <a:p>
            <a:pPr>
              <a:buNone/>
            </a:pPr>
            <a:r>
              <a:rPr lang="nl-NL" sz="2000" dirty="0"/>
              <a:t>“de soort straf en de hoogte van de straf”. </a:t>
            </a:r>
          </a:p>
          <a:p>
            <a:pPr>
              <a:buNone/>
            </a:pPr>
            <a:endParaRPr lang="nl-NL" sz="2000" dirty="0"/>
          </a:p>
          <a:p>
            <a:pPr>
              <a:buNone/>
            </a:pPr>
            <a:r>
              <a:rPr lang="nl-NL" sz="2000" b="1" dirty="0"/>
              <a:t>Wetboek van Strafrecht: </a:t>
            </a:r>
          </a:p>
          <a:p>
            <a:pPr>
              <a:buNone/>
            </a:pPr>
            <a:r>
              <a:rPr lang="nl-NL" sz="2000" dirty="0"/>
              <a:t>“Wetboek waarin voor elk strafbaar feit een maximumstraf is vastgelegd”. </a:t>
            </a:r>
          </a:p>
          <a:p>
            <a:pPr>
              <a:buNone/>
            </a:pPr>
            <a:endParaRPr lang="nl-NL" sz="2000" dirty="0"/>
          </a:p>
          <a:p>
            <a:pPr>
              <a:buNone/>
            </a:pPr>
            <a:r>
              <a:rPr lang="nl-NL" sz="2000" b="1" dirty="0"/>
              <a:t>Dadenstrafrecht / Daderstrafrecht </a:t>
            </a:r>
          </a:p>
          <a:p>
            <a:pPr>
              <a:buNone/>
            </a:pPr>
            <a:r>
              <a:rPr lang="nl-NL" sz="1800" dirty="0"/>
              <a:t>Er wordt niet alleen gekeken naar de daad (die strafbaar is gesteld), </a:t>
            </a:r>
          </a:p>
          <a:p>
            <a:pPr>
              <a:buNone/>
            </a:pPr>
            <a:r>
              <a:rPr lang="nl-NL" sz="1800" dirty="0"/>
              <a:t>m</a:t>
            </a:r>
            <a:r>
              <a:rPr lang="nl-NL" sz="1800" dirty="0"/>
              <a:t>aar ook naar de dader en de omstandigheden waaronder een delict is gepleegd. </a:t>
            </a:r>
          </a:p>
          <a:p>
            <a:pPr>
              <a:buNone/>
            </a:pPr>
            <a:endParaRPr lang="nl-NL" sz="1800" dirty="0"/>
          </a:p>
          <a:p>
            <a:pPr>
              <a:buNone/>
            </a:pPr>
            <a:r>
              <a:rPr lang="nl-NL" sz="1800" dirty="0"/>
              <a:t>Niet alleen de omstandigheden zijn van belang voor de </a:t>
            </a:r>
            <a:r>
              <a:rPr lang="nl-NL" sz="1800" dirty="0" smtClean="0"/>
              <a:t>strafmaat.</a:t>
            </a:r>
            <a:endParaRPr lang="nl-NL" sz="1800" dirty="0"/>
          </a:p>
          <a:p>
            <a:pPr>
              <a:buNone/>
            </a:pPr>
            <a:r>
              <a:rPr lang="nl-NL" sz="1800" dirty="0"/>
              <a:t>Er wordt ook gekeken of er sprake is van </a:t>
            </a:r>
            <a:r>
              <a:rPr lang="nl-NL" sz="1800" dirty="0" err="1" smtClean="0"/>
              <a:t>recidivisme</a:t>
            </a:r>
            <a:r>
              <a:rPr lang="nl-NL" sz="1800" dirty="0" smtClean="0"/>
              <a:t> (herhaling). </a:t>
            </a:r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35776799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Soorten straffen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nl-NL" sz="4100" dirty="0"/>
              <a:t>Hoofdstraffen</a:t>
            </a:r>
          </a:p>
          <a:p>
            <a:pPr>
              <a:buNone/>
            </a:pPr>
            <a:r>
              <a:rPr lang="nl-NL" sz="1800" dirty="0"/>
              <a:t>       - </a:t>
            </a:r>
            <a:r>
              <a:rPr lang="nl-NL" sz="1800" dirty="0" smtClean="0"/>
              <a:t>     </a:t>
            </a:r>
            <a:r>
              <a:rPr lang="nl-NL" sz="2900" dirty="0" smtClean="0"/>
              <a:t>Geldboete</a:t>
            </a:r>
            <a:endParaRPr lang="nl-NL" sz="2900" dirty="0"/>
          </a:p>
          <a:p>
            <a:pPr>
              <a:buNone/>
            </a:pPr>
            <a:r>
              <a:rPr lang="nl-NL" sz="2900" dirty="0"/>
              <a:t> </a:t>
            </a:r>
            <a:r>
              <a:rPr lang="nl-NL" sz="2900" dirty="0"/>
              <a:t>      - Taakstraffen</a:t>
            </a:r>
          </a:p>
          <a:p>
            <a:pPr>
              <a:buNone/>
            </a:pPr>
            <a:r>
              <a:rPr lang="nl-NL" sz="2900" dirty="0"/>
              <a:t> </a:t>
            </a:r>
            <a:r>
              <a:rPr lang="nl-NL" sz="2900" dirty="0"/>
              <a:t>      - Hechtenis  (voor overtredingen)</a:t>
            </a:r>
          </a:p>
          <a:p>
            <a:pPr>
              <a:buNone/>
            </a:pPr>
            <a:r>
              <a:rPr lang="nl-NL" sz="2900" dirty="0"/>
              <a:t> </a:t>
            </a:r>
            <a:r>
              <a:rPr lang="nl-NL" sz="2900" dirty="0"/>
              <a:t>      -  Gevangenisstraf (voor misdrijven)</a:t>
            </a:r>
          </a:p>
          <a:p>
            <a:pPr>
              <a:buNone/>
            </a:pPr>
            <a:endParaRPr lang="nl-NL" sz="1800" dirty="0"/>
          </a:p>
          <a:p>
            <a:r>
              <a:rPr lang="nl-NL" sz="4100" dirty="0"/>
              <a:t>Bijkomende straffen</a:t>
            </a:r>
          </a:p>
          <a:p>
            <a:pPr>
              <a:buNone/>
            </a:pPr>
            <a:r>
              <a:rPr lang="nl-NL" sz="3600" dirty="0"/>
              <a:t>       Hebben een relatie tot het gepleegde delict, bv: ontzegging van de rijbevoegdheid</a:t>
            </a:r>
          </a:p>
          <a:p>
            <a:pPr>
              <a:buNone/>
            </a:pPr>
            <a:r>
              <a:rPr lang="nl-NL" sz="3600" dirty="0"/>
              <a:t> </a:t>
            </a:r>
            <a:r>
              <a:rPr lang="nl-NL" sz="3600" dirty="0"/>
              <a:t>                                                                                            </a:t>
            </a:r>
            <a:r>
              <a:rPr lang="nl-NL" sz="3600" dirty="0" smtClean="0"/>
              <a:t> ontzetting </a:t>
            </a:r>
            <a:r>
              <a:rPr lang="nl-NL" sz="3600" dirty="0"/>
              <a:t>uit het ambt</a:t>
            </a:r>
          </a:p>
          <a:p>
            <a:pPr>
              <a:buNone/>
            </a:pPr>
            <a:r>
              <a:rPr lang="nl-NL" sz="3600" dirty="0"/>
              <a:t> </a:t>
            </a:r>
            <a:r>
              <a:rPr lang="nl-NL" sz="3600" dirty="0"/>
              <a:t>                                                                      </a:t>
            </a:r>
            <a:r>
              <a:rPr lang="nl-NL" sz="3600" dirty="0" smtClean="0"/>
              <a:t>                       </a:t>
            </a:r>
            <a:r>
              <a:rPr lang="nl-NL" sz="3600" dirty="0"/>
              <a:t>ontnemen kiesrecht</a:t>
            </a:r>
          </a:p>
          <a:p>
            <a:endParaRPr lang="nl-NL" sz="2400" dirty="0"/>
          </a:p>
          <a:p>
            <a:r>
              <a:rPr lang="nl-NL" sz="4600" dirty="0"/>
              <a:t>Maatregelen </a:t>
            </a:r>
          </a:p>
          <a:p>
            <a:pPr>
              <a:buNone/>
            </a:pPr>
            <a:r>
              <a:rPr lang="nl-NL" sz="3600" dirty="0"/>
              <a:t>     Bv. </a:t>
            </a:r>
            <a:r>
              <a:rPr lang="nl-NL" sz="3600" dirty="0"/>
              <a:t>TBS</a:t>
            </a:r>
            <a:r>
              <a:rPr lang="nl-NL" sz="3600" dirty="0" smtClean="0"/>
              <a:t>, onttrekking aan het verkeer, ontnemen wederrechtelijk verkregen voordeel, </a:t>
            </a:r>
          </a:p>
          <a:p>
            <a:pPr>
              <a:buNone/>
            </a:pPr>
            <a:r>
              <a:rPr lang="nl-NL" sz="3600" dirty="0"/>
              <a:t> </a:t>
            </a:r>
            <a:r>
              <a:rPr lang="nl-NL" sz="3600" dirty="0" smtClean="0"/>
              <a:t>    schadevergoeding.</a:t>
            </a:r>
            <a:endParaRPr lang="nl-NL" sz="3600" dirty="0"/>
          </a:p>
          <a:p>
            <a:pPr>
              <a:buNone/>
            </a:pPr>
            <a:endParaRPr lang="nl-NL" sz="1800" dirty="0"/>
          </a:p>
          <a:p>
            <a:pPr>
              <a:buNone/>
            </a:pPr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11314856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Waarom straffen we?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dirty="0" smtClean="0"/>
              <a:t>Doel en functie van sancties:</a:t>
            </a:r>
          </a:p>
          <a:p>
            <a:endParaRPr lang="nl-NL" dirty="0" smtClean="0"/>
          </a:p>
          <a:p>
            <a:r>
              <a:rPr lang="nl-NL" sz="2000" dirty="0"/>
              <a:t>Vergelding</a:t>
            </a:r>
          </a:p>
          <a:p>
            <a:r>
              <a:rPr lang="nl-NL" sz="2000" dirty="0"/>
              <a:t>Preventie (Generale / Speciale)</a:t>
            </a:r>
          </a:p>
          <a:p>
            <a:r>
              <a:rPr lang="nl-NL" sz="2000" dirty="0"/>
              <a:t>Resocialisatie</a:t>
            </a:r>
          </a:p>
          <a:p>
            <a:r>
              <a:rPr lang="nl-NL" sz="2000" dirty="0"/>
              <a:t>Beveiliging van de samenleving</a:t>
            </a:r>
          </a:p>
          <a:p>
            <a:r>
              <a:rPr lang="nl-NL" sz="2000" dirty="0"/>
              <a:t>Handhaving van de rechtsorde</a:t>
            </a:r>
          </a:p>
          <a:p>
            <a:r>
              <a:rPr lang="nl-NL" sz="2000" dirty="0"/>
              <a:t>Genoegdoening aan het slachtoffer</a:t>
            </a:r>
          </a:p>
          <a:p>
            <a:endParaRPr lang="nl-NL" sz="2000" dirty="0"/>
          </a:p>
          <a:p>
            <a:endParaRPr lang="nl-NL" sz="2000" dirty="0"/>
          </a:p>
          <a:p>
            <a:endParaRPr lang="nl-NL" sz="2000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365377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Rechter kijkt bij strafoplegging naar: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/>
          </a:p>
          <a:p>
            <a:r>
              <a:rPr lang="nl-NL" sz="2400" dirty="0"/>
              <a:t>Ernst van het feit</a:t>
            </a:r>
          </a:p>
          <a:p>
            <a:r>
              <a:rPr lang="nl-NL" sz="2400" dirty="0"/>
              <a:t>Omstandigheden waarin het delict is gepleegd</a:t>
            </a:r>
          </a:p>
          <a:p>
            <a:r>
              <a:rPr lang="nl-NL" sz="2400" dirty="0"/>
              <a:t>Omstandigheden/ kenmerken van de verdachte</a:t>
            </a:r>
          </a:p>
          <a:p>
            <a:r>
              <a:rPr lang="nl-NL" sz="2400" dirty="0"/>
              <a:t>Wel/ geen sprake van </a:t>
            </a:r>
            <a:r>
              <a:rPr lang="nl-NL" sz="2400" dirty="0" err="1"/>
              <a:t>recidivisme</a:t>
            </a:r>
            <a:endParaRPr lang="nl-NL" sz="2400" dirty="0"/>
          </a:p>
          <a:p>
            <a:r>
              <a:rPr lang="nl-NL" sz="2400" dirty="0"/>
              <a:t>De kosten van verschillende </a:t>
            </a:r>
            <a:r>
              <a:rPr lang="nl-NL" sz="2400" dirty="0" smtClean="0"/>
              <a:t>sancties/ straffen voor de overheid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5388398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223101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444</Words>
  <Application>Microsoft Office PowerPoint</Application>
  <PresentationFormat>Breedbeeld</PresentationFormat>
  <Paragraphs>73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Kantoorthema</vt:lpstr>
      <vt:lpstr>Rechtsstaat paragraaf 4: Strafrecht, de rechter</vt:lpstr>
      <vt:lpstr>Gerechtelijke instanties in Nederland</vt:lpstr>
      <vt:lpstr>Weetjes: </vt:lpstr>
      <vt:lpstr>Stappen tijdens de rechtszaak/ rechtszitting</vt:lpstr>
      <vt:lpstr>PowerPoint-presentatie</vt:lpstr>
      <vt:lpstr>Soorten straffen</vt:lpstr>
      <vt:lpstr>Waarom straffen we? </vt:lpstr>
      <vt:lpstr>Rechter kijkt bij strafoplegging naar:</vt:lpstr>
      <vt:lpstr>PowerPoint-presentatie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Rechtsstaat paragraaf 4: Strafrecht, de rechter</dc:title>
  <dc:creator>Daniel Fluitsma</dc:creator>
  <cp:lastModifiedBy>Daniel Fluitsma</cp:lastModifiedBy>
  <cp:revision>5</cp:revision>
  <dcterms:created xsi:type="dcterms:W3CDTF">2017-03-09T10:56:02Z</dcterms:created>
  <dcterms:modified xsi:type="dcterms:W3CDTF">2017-03-09T11:10:31Z</dcterms:modified>
</cp:coreProperties>
</file>